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sldIdLst>
    <p:sldId id="346" r:id="rId5"/>
    <p:sldId id="363" r:id="rId6"/>
    <p:sldId id="364" r:id="rId7"/>
    <p:sldId id="350" r:id="rId8"/>
    <p:sldId id="345" r:id="rId9"/>
    <p:sldId id="351" r:id="rId10"/>
    <p:sldId id="278" r:id="rId11"/>
    <p:sldId id="352" r:id="rId12"/>
    <p:sldId id="313" r:id="rId13"/>
    <p:sldId id="314" r:id="rId14"/>
    <p:sldId id="312" r:id="rId15"/>
    <p:sldId id="353" r:id="rId16"/>
    <p:sldId id="321" r:id="rId17"/>
    <p:sldId id="322" r:id="rId18"/>
    <p:sldId id="354" r:id="rId19"/>
    <p:sldId id="355" r:id="rId20"/>
    <p:sldId id="323" r:id="rId21"/>
    <p:sldId id="324" r:id="rId22"/>
    <p:sldId id="360" r:id="rId23"/>
    <p:sldId id="335" r:id="rId24"/>
    <p:sldId id="336" r:id="rId25"/>
    <p:sldId id="356" r:id="rId26"/>
    <p:sldId id="315" r:id="rId27"/>
    <p:sldId id="357" r:id="rId28"/>
    <p:sldId id="358" r:id="rId29"/>
    <p:sldId id="337" r:id="rId30"/>
    <p:sldId id="359" r:id="rId31"/>
    <p:sldId id="338" r:id="rId32"/>
    <p:sldId id="362" r:id="rId3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0C823-98B5-4A3D-B367-1D34C7C3198E}" v="6" dt="2019-09-26T18:55:56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49" autoAdjust="0"/>
  </p:normalViewPr>
  <p:slideViewPr>
    <p:cSldViewPr snapToGrid="0">
      <p:cViewPr varScale="1">
        <p:scale>
          <a:sx n="98" d="100"/>
          <a:sy n="98" d="100"/>
        </p:scale>
        <p:origin x="2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66B3547-DDAE-4F51-9CC8-9A6EA946A0D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05F2BB-B344-41BB-BD6E-97507BD68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5F2BB-B344-41BB-BD6E-97507BD683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5F2BB-B344-41BB-BD6E-97507BD683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15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5F2BB-B344-41BB-BD6E-97507BD683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57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5F2BB-B344-41BB-BD6E-97507BD683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5F2BB-B344-41BB-BD6E-97507BD683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8695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106" y="647001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93AE8D-2C61-4B4B-803E-3BAA6D79FF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1DFD2B-A13F-4F0D-BB8B-02D317163872}"/>
              </a:ext>
            </a:extLst>
          </p:cNvPr>
          <p:cNvSpPr/>
          <p:nvPr userDrawn="1"/>
        </p:nvSpPr>
        <p:spPr>
          <a:xfrm>
            <a:off x="531962" y="502602"/>
            <a:ext cx="11128076" cy="585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6123E-4F8A-49B1-8400-98BED751186F}"/>
              </a:ext>
            </a:extLst>
          </p:cNvPr>
          <p:cNvSpPr/>
          <p:nvPr userDrawn="1"/>
        </p:nvSpPr>
        <p:spPr>
          <a:xfrm>
            <a:off x="5452003" y="726564"/>
            <a:ext cx="1010360" cy="99669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26435-9D49-4F88-A54C-E151191391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83" y="5199603"/>
            <a:ext cx="1828800" cy="996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501635-221F-42D6-8C02-A7EFC9EEF350}"/>
              </a:ext>
            </a:extLst>
          </p:cNvPr>
          <p:cNvCxnSpPr>
            <a:cxnSpLocks/>
          </p:cNvCxnSpPr>
          <p:nvPr userDrawn="1"/>
        </p:nvCxnSpPr>
        <p:spPr>
          <a:xfrm>
            <a:off x="531962" y="5052592"/>
            <a:ext cx="11128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1CE6CA-92F1-4ED2-A466-22F0BF3CA0F8}"/>
              </a:ext>
            </a:extLst>
          </p:cNvPr>
          <p:cNvCxnSpPr>
            <a:cxnSpLocks/>
          </p:cNvCxnSpPr>
          <p:nvPr userDrawn="1"/>
        </p:nvCxnSpPr>
        <p:spPr>
          <a:xfrm>
            <a:off x="5957183" y="1866122"/>
            <a:ext cx="0" cy="303946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7073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16029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77130" y="642166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93AE8D-2C61-4B4B-803E-3BAA6D79FF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975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61106" y="647001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93AE8D-2C61-4B4B-803E-3BAA6D79FF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792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7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AE8D-2C61-4B4B-803E-3BAA6D79F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0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1" r:id="rId4"/>
    <p:sldLayoutId id="2147483660" r:id="rId5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E19BF-E655-49A6-9794-B6672C475E97}"/>
              </a:ext>
            </a:extLst>
          </p:cNvPr>
          <p:cNvSpPr/>
          <p:nvPr/>
        </p:nvSpPr>
        <p:spPr>
          <a:xfrm>
            <a:off x="416246" y="509871"/>
            <a:ext cx="11246667" cy="5838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1032" y="1704662"/>
            <a:ext cx="105899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Awards</a:t>
            </a:r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Catalyst Grants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39" y="4787965"/>
            <a:ext cx="2334621" cy="1271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7EA99-AA9B-41C8-B1CE-6E3DF1BC27E9}"/>
              </a:ext>
            </a:extLst>
          </p:cNvPr>
          <p:cNvSpPr/>
          <p:nvPr/>
        </p:nvSpPr>
        <p:spPr>
          <a:xfrm>
            <a:off x="1034082" y="798446"/>
            <a:ext cx="1880559" cy="181634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3142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96000" y="3344234"/>
            <a:ext cx="508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 executing a mixed income housing project offering families affording rental housing and townhomes for homeownership</a:t>
            </a:r>
            <a:r>
              <a:rPr lang="en-US" dirty="0">
                <a:solidFill>
                  <a:srgbClr val="C0513D"/>
                </a:solidFill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50E8A6-56F2-4A5E-B444-45295AC999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9"/>
          <a:stretch/>
        </p:blipFill>
        <p:spPr>
          <a:xfrm>
            <a:off x="1638525" y="2051572"/>
            <a:ext cx="3149690" cy="2337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98C16D-920B-462A-961D-21CC954490D9}"/>
              </a:ext>
            </a:extLst>
          </p:cNvPr>
          <p:cNvSpPr txBox="1"/>
          <p:nvPr/>
        </p:nvSpPr>
        <p:spPr>
          <a:xfrm>
            <a:off x="7058214" y="2051572"/>
            <a:ext cx="31496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$300,000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8162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96000" y="3513767"/>
            <a:ext cx="508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Tenant improvements for new space in the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Hoen</a:t>
            </a:r>
            <a:r>
              <a:rPr lang="en-US" dirty="0"/>
              <a:t> Lithograph Complex. </a:t>
            </a:r>
          </a:p>
        </p:txBody>
      </p:sp>
      <p:pic>
        <p:nvPicPr>
          <p:cNvPr id="11" name="Picture 10" descr="Image result for city life builders">
            <a:extLst>
              <a:ext uri="{FF2B5EF4-FFF2-40B4-BE49-F238E27FC236}">
                <a16:creationId xmlns:a16="http://schemas.microsoft.com/office/drawing/2014/main" id="{73B13527-8B0F-46CC-BC37-3221A5A2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90" y="961801"/>
            <a:ext cx="4182890" cy="34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FCCA92-7072-421B-9776-71587FBF3AAF}"/>
              </a:ext>
            </a:extLst>
          </p:cNvPr>
          <p:cNvSpPr txBox="1"/>
          <p:nvPr/>
        </p:nvSpPr>
        <p:spPr>
          <a:xfrm>
            <a:off x="7058214" y="2051572"/>
            <a:ext cx="3233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134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122834" y="3564512"/>
            <a:ext cx="508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 the HUBS initiative, providing low-income older adult homeowners in Baltimore City with extreme emergency home repairs</a:t>
            </a:r>
            <a:r>
              <a:rPr lang="en-US" dirty="0">
                <a:solidFill>
                  <a:srgbClr val="C0513D"/>
                </a:solidFill>
              </a:rPr>
              <a:t>.</a:t>
            </a:r>
          </a:p>
        </p:txBody>
      </p:sp>
      <p:pic>
        <p:nvPicPr>
          <p:cNvPr id="10" name="Picture 9" descr="Image result for civic works">
            <a:extLst>
              <a:ext uri="{FF2B5EF4-FFF2-40B4-BE49-F238E27FC236}">
                <a16:creationId xmlns:a16="http://schemas.microsoft.com/office/drawing/2014/main" id="{248509BA-6F7F-4A85-88E5-7EC0006A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80" y="1612015"/>
            <a:ext cx="3116702" cy="31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B66E42-10F5-4ABA-B1ED-318D4A11CC43}"/>
              </a:ext>
            </a:extLst>
          </p:cNvPr>
          <p:cNvSpPr txBox="1"/>
          <p:nvPr/>
        </p:nvSpPr>
        <p:spPr>
          <a:xfrm>
            <a:off x="6831307" y="2413337"/>
            <a:ext cx="35603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$225,000</a:t>
            </a:r>
          </a:p>
        </p:txBody>
      </p:sp>
    </p:spTree>
    <p:extLst>
      <p:ext uri="{BB962C8B-B14F-4D97-AF65-F5344CB8AC3E}">
        <p14:creationId xmlns:p14="http://schemas.microsoft.com/office/powerpoint/2010/main" val="139734186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1106" y="6470014"/>
            <a:ext cx="2743200" cy="365125"/>
          </a:xfrm>
        </p:spPr>
        <p:txBody>
          <a:bodyPr/>
          <a:lstStyle/>
          <a:p>
            <a:fld id="{6893AE8D-2C61-4B4B-803E-3BAA6D79FF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570623" y="3513767"/>
            <a:ext cx="416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Complete scattered site rehabilitation of 12 homes in partnership with</a:t>
            </a:r>
          </a:p>
          <a:p>
            <a:pPr algn="ctr"/>
            <a:r>
              <a:rPr lang="en-US" dirty="0"/>
              <a:t> The Children’s Guild and Civic Works.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8ABC2-0C71-4586-AE5B-58362029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74" y="1945591"/>
            <a:ext cx="2903921" cy="27685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C5BC4C-7F10-46C4-9C2F-3C92DF86C380}"/>
              </a:ext>
            </a:extLst>
          </p:cNvPr>
          <p:cNvSpPr txBox="1"/>
          <p:nvPr/>
        </p:nvSpPr>
        <p:spPr>
          <a:xfrm>
            <a:off x="7058214" y="2051572"/>
            <a:ext cx="31850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4108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18220" y="3798332"/>
            <a:ext cx="508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 a healthy corner store in the Madison Ave/ Penn- North neighborhood.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6FC35E-22DC-40D7-A4B2-F331BE4D393C}"/>
              </a:ext>
            </a:extLst>
          </p:cNvPr>
          <p:cNvSpPr txBox="1"/>
          <p:nvPr/>
        </p:nvSpPr>
        <p:spPr>
          <a:xfrm>
            <a:off x="1546698" y="2413337"/>
            <a:ext cx="3910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Countered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70EFD-22CC-4BA8-A0AC-6FE265B4D59C}"/>
              </a:ext>
            </a:extLst>
          </p:cNvPr>
          <p:cNvSpPr txBox="1"/>
          <p:nvPr/>
        </p:nvSpPr>
        <p:spPr>
          <a:xfrm>
            <a:off x="7014761" y="2413337"/>
            <a:ext cx="2933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$90,000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189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96000" y="3500267"/>
            <a:ext cx="508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 redevelopment of a vacant commercial building in East Baltimore into a multicultural education center. </a:t>
            </a:r>
          </a:p>
        </p:txBody>
      </p:sp>
      <p:pic>
        <p:nvPicPr>
          <p:cNvPr id="10" name="Picture 9" descr="Image result for creative alliance">
            <a:extLst>
              <a:ext uri="{FF2B5EF4-FFF2-40B4-BE49-F238E27FC236}">
                <a16:creationId xmlns:a16="http://schemas.microsoft.com/office/drawing/2014/main" id="{A9EB7E3F-273E-41A7-B5F9-AFDD68AB8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78" y="1805973"/>
            <a:ext cx="2617626" cy="261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B7BB21-BFAA-4FFC-960F-35A0A0C5D253}"/>
              </a:ext>
            </a:extLst>
          </p:cNvPr>
          <p:cNvSpPr txBox="1"/>
          <p:nvPr/>
        </p:nvSpPr>
        <p:spPr>
          <a:xfrm>
            <a:off x="6885989" y="2099122"/>
            <a:ext cx="3501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</p:txBody>
      </p:sp>
    </p:spTree>
    <p:extLst>
      <p:ext uri="{BB962C8B-B14F-4D97-AF65-F5344CB8AC3E}">
        <p14:creationId xmlns:p14="http://schemas.microsoft.com/office/powerpoint/2010/main" val="352174950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95999" y="3883592"/>
            <a:ext cx="508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Funding support for the Bakers View</a:t>
            </a:r>
          </a:p>
          <a:p>
            <a:pPr algn="ctr"/>
            <a:r>
              <a:rPr lang="en-US" dirty="0"/>
              <a:t> Phase II project. </a:t>
            </a:r>
            <a:endParaRPr lang="en-US" dirty="0">
              <a:solidFill>
                <a:srgbClr val="C0513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7BB21-BFAA-4FFC-960F-35A0A0C5D253}"/>
              </a:ext>
            </a:extLst>
          </p:cNvPr>
          <p:cNvSpPr txBox="1"/>
          <p:nvPr/>
        </p:nvSpPr>
        <p:spPr>
          <a:xfrm>
            <a:off x="6790807" y="2598309"/>
            <a:ext cx="3501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</p:txBody>
      </p:sp>
      <p:pic>
        <p:nvPicPr>
          <p:cNvPr id="12" name="Picture 11" descr="Image result for druid heights cdc">
            <a:extLst>
              <a:ext uri="{FF2B5EF4-FFF2-40B4-BE49-F238E27FC236}">
                <a16:creationId xmlns:a16="http://schemas.microsoft.com/office/drawing/2014/main" id="{0429CFB2-8AC5-4837-964B-EF82B901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53" y="2249265"/>
            <a:ext cx="2125648" cy="23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587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423843" y="3399719"/>
            <a:ext cx="4108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 support construction of  a permanent home in three rowhomes on the campus of the</a:t>
            </a:r>
          </a:p>
          <a:p>
            <a:pPr algn="ctr"/>
            <a:r>
              <a:rPr lang="en-US" dirty="0"/>
              <a:t> Henderson‐Hopkins school.</a:t>
            </a:r>
          </a:p>
        </p:txBody>
      </p:sp>
      <p:pic>
        <p:nvPicPr>
          <p:cNvPr id="12" name="Picture 11" descr="Image result for east baltimore historical library">
            <a:extLst>
              <a:ext uri="{FF2B5EF4-FFF2-40B4-BE49-F238E27FC236}">
                <a16:creationId xmlns:a16="http://schemas.microsoft.com/office/drawing/2014/main" id="{B2F82432-C262-4A69-ABC3-B6B9F775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3" y="1556701"/>
            <a:ext cx="4202344" cy="27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E76409-8FB8-4FAB-8275-C584284F2624}"/>
              </a:ext>
            </a:extLst>
          </p:cNvPr>
          <p:cNvSpPr txBox="1"/>
          <p:nvPr/>
        </p:nvSpPr>
        <p:spPr>
          <a:xfrm>
            <a:off x="6799635" y="2136338"/>
            <a:ext cx="32209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76236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310523" y="3659764"/>
            <a:ext cx="4528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Assists with the acquisition, development, construction and renovation of vacant properties in each community.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0C2AB-824C-42A5-B066-22DBE4CD0932}"/>
              </a:ext>
            </a:extLst>
          </p:cNvPr>
          <p:cNvSpPr txBox="1"/>
          <p:nvPr/>
        </p:nvSpPr>
        <p:spPr>
          <a:xfrm>
            <a:off x="1353380" y="2160652"/>
            <a:ext cx="4318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Forest Park Alliance /WBC CDC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15A411-2DAF-41A6-9491-01735F6D000A}"/>
              </a:ext>
            </a:extLst>
          </p:cNvPr>
          <p:cNvSpPr txBox="1"/>
          <p:nvPr/>
        </p:nvSpPr>
        <p:spPr>
          <a:xfrm>
            <a:off x="6887183" y="2250370"/>
            <a:ext cx="31139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9125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033031" y="3417216"/>
            <a:ext cx="5081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Establish a program to provide subsidies to private investors to rehabilitate vacant or distressed commercial properties to get them move-in ready for new businesses.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4ABED7-D2A8-485F-AADB-B8CE5F8D0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7" y="1848956"/>
            <a:ext cx="4346070" cy="2457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7FD3DB-7A80-4BFE-B23C-1DFA34D75C1A}"/>
              </a:ext>
            </a:extLst>
          </p:cNvPr>
          <p:cNvSpPr txBox="1"/>
          <p:nvPr/>
        </p:nvSpPr>
        <p:spPr>
          <a:xfrm>
            <a:off x="7003835" y="2036255"/>
            <a:ext cx="3328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1175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E19BF-E655-49A6-9794-B6672C475E97}"/>
              </a:ext>
            </a:extLst>
          </p:cNvPr>
          <p:cNvSpPr/>
          <p:nvPr/>
        </p:nvSpPr>
        <p:spPr>
          <a:xfrm>
            <a:off x="416246" y="509871"/>
            <a:ext cx="11246667" cy="5838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27EA99-AA9B-41C8-B1CE-6E3DF1BC27E9}"/>
              </a:ext>
            </a:extLst>
          </p:cNvPr>
          <p:cNvSpPr/>
          <p:nvPr/>
        </p:nvSpPr>
        <p:spPr>
          <a:xfrm>
            <a:off x="1257818" y="798446"/>
            <a:ext cx="1880559" cy="181634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86B464-1CFD-40F2-988E-D69C0F58C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557" y="2819067"/>
            <a:ext cx="2532891" cy="2492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628391-D6B7-4D88-9E2D-D3FFCF057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8183" y="509871"/>
            <a:ext cx="6474770" cy="58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256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6831" y="2089065"/>
            <a:ext cx="33287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29585" y="3429000"/>
            <a:ext cx="426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Improve the facades of 10 or more houses in the East Harwood Section of the Harwood Neighborhood.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75223-B36D-4CF7-B2C5-7BE8EC75E25F}"/>
              </a:ext>
            </a:extLst>
          </p:cNvPr>
          <p:cNvSpPr txBox="1"/>
          <p:nvPr/>
        </p:nvSpPr>
        <p:spPr>
          <a:xfrm>
            <a:off x="1415659" y="2089065"/>
            <a:ext cx="4230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Harwood Community </a:t>
            </a:r>
          </a:p>
          <a:p>
            <a:pPr algn="ctr"/>
            <a:r>
              <a:rPr lang="en-US" sz="4800" dirty="0"/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174443525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9174" y="2177327"/>
            <a:ext cx="439954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Heritage Crossing Resident Association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651" y="2243731"/>
            <a:ext cx="337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$40,000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03288" y="3578525"/>
            <a:ext cx="382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Redesign of deteriorated sign at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MLK</a:t>
            </a:r>
            <a:r>
              <a:rPr lang="en-US" dirty="0"/>
              <a:t> Boulevard and Franklin Street entrance to community. </a:t>
            </a:r>
          </a:p>
        </p:txBody>
      </p:sp>
    </p:spTree>
    <p:extLst>
      <p:ext uri="{BB962C8B-B14F-4D97-AF65-F5344CB8AC3E}">
        <p14:creationId xmlns:p14="http://schemas.microsoft.com/office/powerpoint/2010/main" val="140175796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7267" y="2157393"/>
            <a:ext cx="3372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$65,000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31624" y="3429000"/>
            <a:ext cx="5163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Repair/renovation of exterior homes in the</a:t>
            </a:r>
          </a:p>
          <a:p>
            <a:pPr algn="ctr"/>
            <a:r>
              <a:rPr lang="en-US" dirty="0"/>
              <a:t> Madison East End Development Project.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3A1409-CC1C-4AE1-8940-7A619EB6B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48" y="2604495"/>
            <a:ext cx="4067013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236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474965" y="3102913"/>
            <a:ext cx="472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 predevelopment and development activities associated with the new construction of 8‐10 residential town homes located in Baltimore’s Greenmount West Community.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F51EB-BDBF-404D-80DB-15A5FF34AB70}"/>
              </a:ext>
            </a:extLst>
          </p:cNvPr>
          <p:cNvSpPr txBox="1"/>
          <p:nvPr/>
        </p:nvSpPr>
        <p:spPr>
          <a:xfrm>
            <a:off x="987762" y="2064156"/>
            <a:ext cx="49401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KMW/ Threshold, Inc.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9F02-45DD-4D3B-99D6-E3FFCA0CCF8B}"/>
              </a:ext>
            </a:extLst>
          </p:cNvPr>
          <p:cNvSpPr txBox="1"/>
          <p:nvPr/>
        </p:nvSpPr>
        <p:spPr>
          <a:xfrm>
            <a:off x="7232120" y="2000761"/>
            <a:ext cx="370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</p:txBody>
      </p:sp>
    </p:spTree>
    <p:extLst>
      <p:ext uri="{BB962C8B-B14F-4D97-AF65-F5344CB8AC3E}">
        <p14:creationId xmlns:p14="http://schemas.microsoft.com/office/powerpoint/2010/main" val="282214142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233410" y="3563176"/>
            <a:ext cx="472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Funding will support restoration of vacant properties in the Forest Park area.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FF51EB-BDBF-404D-80DB-15A5FF34AB70}"/>
              </a:ext>
            </a:extLst>
          </p:cNvPr>
          <p:cNvSpPr txBox="1"/>
          <p:nvPr/>
        </p:nvSpPr>
        <p:spPr>
          <a:xfrm>
            <a:off x="1241437" y="2128856"/>
            <a:ext cx="4352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Monarch Butterfly </a:t>
            </a:r>
          </a:p>
          <a:p>
            <a:pPr algn="ctr"/>
            <a:r>
              <a:rPr lang="en-US" sz="4800" dirty="0"/>
              <a:t>&amp; WBC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9F02-45DD-4D3B-99D6-E3FFCA0CCF8B}"/>
              </a:ext>
            </a:extLst>
          </p:cNvPr>
          <p:cNvSpPr txBox="1"/>
          <p:nvPr/>
        </p:nvSpPr>
        <p:spPr>
          <a:xfrm>
            <a:off x="7009555" y="2128856"/>
            <a:ext cx="370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$158,000</a:t>
            </a:r>
          </a:p>
        </p:txBody>
      </p:sp>
    </p:spTree>
    <p:extLst>
      <p:ext uri="{BB962C8B-B14F-4D97-AF65-F5344CB8AC3E}">
        <p14:creationId xmlns:p14="http://schemas.microsoft.com/office/powerpoint/2010/main" val="397642462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398986" y="3429000"/>
            <a:ext cx="472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Tenant build out for the creation of a food hall with up to nine vendors at </a:t>
            </a:r>
            <a:r>
              <a:rPr lang="en-US" dirty="0" err="1"/>
              <a:t>Walbrook</a:t>
            </a:r>
            <a:r>
              <a:rPr lang="en-US" dirty="0"/>
              <a:t> Mill located on W. North Avenue.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429F02-45DD-4D3B-99D6-E3FFCA0CCF8B}"/>
              </a:ext>
            </a:extLst>
          </p:cNvPr>
          <p:cNvSpPr txBox="1"/>
          <p:nvPr/>
        </p:nvSpPr>
        <p:spPr>
          <a:xfrm>
            <a:off x="6908886" y="2177952"/>
            <a:ext cx="370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$125,000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8DAD83-92D3-467F-98C7-EF4E0F0CFFDF}"/>
              </a:ext>
            </a:extLst>
          </p:cNvPr>
          <p:cNvGrpSpPr/>
          <p:nvPr/>
        </p:nvGrpSpPr>
        <p:grpSpPr>
          <a:xfrm>
            <a:off x="1318289" y="2099452"/>
            <a:ext cx="4075892" cy="2315259"/>
            <a:chOff x="787938" y="2089724"/>
            <a:chExt cx="4494181" cy="255286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138AA-1BFF-485F-B698-69332B3C850C}"/>
                </a:ext>
              </a:extLst>
            </p:cNvPr>
            <p:cNvSpPr/>
            <p:nvPr/>
          </p:nvSpPr>
          <p:spPr>
            <a:xfrm>
              <a:off x="787938" y="2089724"/>
              <a:ext cx="4494181" cy="25528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https://www.nhsbaltimore.org/wp-content/themes/wp-nhs/img/nhs_logo.png">
              <a:extLst>
                <a:ext uri="{FF2B5EF4-FFF2-40B4-BE49-F238E27FC236}">
                  <a16:creationId xmlns:a16="http://schemas.microsoft.com/office/drawing/2014/main" id="{AFA800E3-87CE-4478-80F9-06F5B7EAF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1574" y="2176280"/>
              <a:ext cx="3398303" cy="216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179412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5511" y="2274838"/>
            <a:ext cx="4891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People’s Homesteading</a:t>
            </a:r>
          </a:p>
          <a:p>
            <a:pPr algn="ctr"/>
            <a:r>
              <a:rPr lang="en-US" sz="4800" dirty="0"/>
              <a:t>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1759" y="2419777"/>
            <a:ext cx="32779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$200,000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9166" y="3629753"/>
            <a:ext cx="440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Help rehabilitate nine deteriorated, vacant houses and prepare for future homeowners, including low-to-moderate income.</a:t>
            </a:r>
          </a:p>
        </p:txBody>
      </p:sp>
    </p:spTree>
    <p:extLst>
      <p:ext uri="{BB962C8B-B14F-4D97-AF65-F5344CB8AC3E}">
        <p14:creationId xmlns:p14="http://schemas.microsoft.com/office/powerpoint/2010/main" val="3448111012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0101" y="2223887"/>
            <a:ext cx="32779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$250,000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65558" y="3448394"/>
            <a:ext cx="424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Assists Strong City’s move to and expansion of programmatic operations at the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Hoen</a:t>
            </a:r>
            <a:r>
              <a:rPr lang="en-US" dirty="0"/>
              <a:t> Lithograph Building. </a:t>
            </a:r>
          </a:p>
        </p:txBody>
      </p:sp>
      <p:pic>
        <p:nvPicPr>
          <p:cNvPr id="11" name="Picture 10" descr="Strong City Baltimore">
            <a:extLst>
              <a:ext uri="{FF2B5EF4-FFF2-40B4-BE49-F238E27FC236}">
                <a16:creationId xmlns:a16="http://schemas.microsoft.com/office/drawing/2014/main" id="{DBF95261-B118-4418-8402-973325DE3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645" y="2099342"/>
            <a:ext cx="4141983" cy="22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3542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9139" y="2173525"/>
            <a:ext cx="3172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$50,000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05871" y="3428055"/>
            <a:ext cx="5213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 site development and construction of five store fronts and eight apartments along the Pennsylvania Avenue Corridor.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67761-55CC-49EE-ABCD-CDC920E7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87" y="1925298"/>
            <a:ext cx="2698329" cy="26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32791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E19BF-E655-49A6-9794-B6672C475E97}"/>
              </a:ext>
            </a:extLst>
          </p:cNvPr>
          <p:cNvSpPr/>
          <p:nvPr/>
        </p:nvSpPr>
        <p:spPr>
          <a:xfrm>
            <a:off x="472666" y="509871"/>
            <a:ext cx="11246667" cy="5838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78854" y="2383600"/>
            <a:ext cx="1058993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Congratulations</a:t>
            </a:r>
          </a:p>
          <a:p>
            <a:pPr algn="ctr"/>
            <a:r>
              <a:rPr lang="en-US" sz="32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39" y="4787965"/>
            <a:ext cx="2334621" cy="1271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7EA99-AA9B-41C8-B1CE-6E3DF1BC27E9}"/>
              </a:ext>
            </a:extLst>
          </p:cNvPr>
          <p:cNvSpPr/>
          <p:nvPr/>
        </p:nvSpPr>
        <p:spPr>
          <a:xfrm>
            <a:off x="1034082" y="798446"/>
            <a:ext cx="1880559" cy="181634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92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FE19BF-E655-49A6-9794-B6672C475E97}"/>
              </a:ext>
            </a:extLst>
          </p:cNvPr>
          <p:cNvSpPr/>
          <p:nvPr/>
        </p:nvSpPr>
        <p:spPr>
          <a:xfrm>
            <a:off x="416246" y="509871"/>
            <a:ext cx="11246667" cy="5838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1032" y="1704662"/>
            <a:ext cx="1058993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</a:t>
            </a:r>
          </a:p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capital Awards</a:t>
            </a:r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b="1" cap="all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600" b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cap="all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Catalyst Grants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039" y="4787965"/>
            <a:ext cx="2334621" cy="1271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27EA99-AA9B-41C8-B1CE-6E3DF1BC27E9}"/>
              </a:ext>
            </a:extLst>
          </p:cNvPr>
          <p:cNvSpPr/>
          <p:nvPr/>
        </p:nvSpPr>
        <p:spPr>
          <a:xfrm>
            <a:off x="1034082" y="798446"/>
            <a:ext cx="1880559" cy="181634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0022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8214" y="2051572"/>
            <a:ext cx="2933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$87,000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4709" y="3429000"/>
            <a:ext cx="444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Rehabilitation and construction of six vacant and derelict properties located on</a:t>
            </a:r>
          </a:p>
          <a:p>
            <a:pPr algn="ctr"/>
            <a:r>
              <a:rPr lang="en-US" dirty="0"/>
              <a:t> Llewelyn Avenue and Oliver Street.</a:t>
            </a:r>
          </a:p>
        </p:txBody>
      </p:sp>
      <p:pic>
        <p:nvPicPr>
          <p:cNvPr id="11" name="Picture 10" descr="Image result for american communities trust baltimore">
            <a:extLst>
              <a:ext uri="{FF2B5EF4-FFF2-40B4-BE49-F238E27FC236}">
                <a16:creationId xmlns:a16="http://schemas.microsoft.com/office/drawing/2014/main" id="{EA8DB59A-88E8-458E-8F93-FD0CAC8A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464" y="2051572"/>
            <a:ext cx="3378689" cy="168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26649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63966" y="1999575"/>
            <a:ext cx="36695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$180,120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05607" y="3429000"/>
            <a:ext cx="439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Upgrade of the Club's electrical system, current museum and other planned rehabilitation of the building. </a:t>
            </a:r>
          </a:p>
        </p:txBody>
      </p:sp>
      <p:pic>
        <p:nvPicPr>
          <p:cNvPr id="11" name="Picture 10" descr="Image result for arch social club">
            <a:extLst>
              <a:ext uri="{FF2B5EF4-FFF2-40B4-BE49-F238E27FC236}">
                <a16:creationId xmlns:a16="http://schemas.microsoft.com/office/drawing/2014/main" id="{9114BBF7-4C84-4B68-9BB6-25DDCAF6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77" y="1851524"/>
            <a:ext cx="3494459" cy="28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7404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1231446" y="6526303"/>
            <a:ext cx="960554" cy="282905"/>
          </a:xfrm>
        </p:spPr>
        <p:txBody>
          <a:bodyPr/>
          <a:lstStyle/>
          <a:p>
            <a:fld id="{6893AE8D-2C61-4B4B-803E-3BAA6D79FF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00596" y="1770352"/>
            <a:ext cx="36695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$100,000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0067" y="2967335"/>
            <a:ext cx="337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Revitalization of 17 abandoned properties to build a new youth, cultural and economic facility.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090C1-BA3E-4965-A097-6ABC6146A610}"/>
              </a:ext>
            </a:extLst>
          </p:cNvPr>
          <p:cNvSpPr txBox="1"/>
          <p:nvPr/>
        </p:nvSpPr>
        <p:spPr>
          <a:xfrm>
            <a:off x="1358067" y="1678020"/>
            <a:ext cx="4196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Arch Social Community Network</a:t>
            </a:r>
          </a:p>
        </p:txBody>
      </p:sp>
    </p:spTree>
    <p:extLst>
      <p:ext uri="{BB962C8B-B14F-4D97-AF65-F5344CB8AC3E}">
        <p14:creationId xmlns:p14="http://schemas.microsoft.com/office/powerpoint/2010/main" val="106734015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437193" y="3343565"/>
            <a:ext cx="454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Renovation of vacant portion of the historic North Avenue Market into a performing arts venue and nonprofit headquarters.</a:t>
            </a:r>
          </a:p>
        </p:txBody>
      </p:sp>
      <p:pic>
        <p:nvPicPr>
          <p:cNvPr id="10" name="Picture 9" descr="Image result for baltimore rock opera">
            <a:extLst>
              <a:ext uri="{FF2B5EF4-FFF2-40B4-BE49-F238E27FC236}">
                <a16:creationId xmlns:a16="http://schemas.microsoft.com/office/drawing/2014/main" id="{4CBA4D2B-23BF-4F43-B016-272BD1F75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00" y="1655284"/>
            <a:ext cx="2534039" cy="26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FB3830-1ECD-4C14-A685-2259AA3DFEF3}"/>
              </a:ext>
            </a:extLst>
          </p:cNvPr>
          <p:cNvSpPr txBox="1"/>
          <p:nvPr/>
        </p:nvSpPr>
        <p:spPr>
          <a:xfrm>
            <a:off x="7058214" y="2051572"/>
            <a:ext cx="29332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$47,100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236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193277" y="3337651"/>
            <a:ext cx="454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Assist with targeting commercial rehabilitation efforts along the 3400 block of Belair Road.</a:t>
            </a:r>
          </a:p>
          <a:p>
            <a:pPr algn="ctr"/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C9874D-051C-435E-8C3C-C12734F28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08" y="1659894"/>
            <a:ext cx="2855588" cy="285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8A61C5-5B1B-4E3E-9B28-8656F7074116}"/>
              </a:ext>
            </a:extLst>
          </p:cNvPr>
          <p:cNvSpPr txBox="1"/>
          <p:nvPr/>
        </p:nvSpPr>
        <p:spPr>
          <a:xfrm>
            <a:off x="6952207" y="2070121"/>
            <a:ext cx="2855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$76,448</a:t>
            </a:r>
          </a:p>
        </p:txBody>
      </p:sp>
    </p:spTree>
    <p:extLst>
      <p:ext uri="{BB962C8B-B14F-4D97-AF65-F5344CB8AC3E}">
        <p14:creationId xmlns:p14="http://schemas.microsoft.com/office/powerpoint/2010/main" val="3565455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2E03834-3BC1-403A-9FF4-6B933231B17C}"/>
              </a:ext>
            </a:extLst>
          </p:cNvPr>
          <p:cNvSpPr/>
          <p:nvPr/>
        </p:nvSpPr>
        <p:spPr>
          <a:xfrm>
            <a:off x="1793221" y="1937826"/>
            <a:ext cx="2945081" cy="232696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15C0A-9078-4779-8B3D-AE1E7292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3AE8D-2C61-4B4B-803E-3BAA6D79FF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4F96-6BA8-4BEE-8A26-5F326FA7AA2C}"/>
              </a:ext>
            </a:extLst>
          </p:cNvPr>
          <p:cNvSpPr txBox="1"/>
          <p:nvPr/>
        </p:nvSpPr>
        <p:spPr>
          <a:xfrm>
            <a:off x="6494120" y="3429000"/>
            <a:ext cx="370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Reduce blight and train black women to rehabilitate five houses and sell them at affordable rates.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2527013"/>
            <a:ext cx="2266950" cy="1148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D02B5B-DE3B-47FF-9C2A-606D71972CBC}"/>
              </a:ext>
            </a:extLst>
          </p:cNvPr>
          <p:cNvSpPr txBox="1"/>
          <p:nvPr/>
        </p:nvSpPr>
        <p:spPr>
          <a:xfrm>
            <a:off x="6761379" y="2041176"/>
            <a:ext cx="33405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$204,750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1019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2AA7F4F9B7E41A26B023E1E1BBDF9" ma:contentTypeVersion="11" ma:contentTypeDescription="Create a new document." ma:contentTypeScope="" ma:versionID="37bbfab6749cc0724b8f7a9e2c62d745">
  <xsd:schema xmlns:xsd="http://www.w3.org/2001/XMLSchema" xmlns:xs="http://www.w3.org/2001/XMLSchema" xmlns:p="http://schemas.microsoft.com/office/2006/metadata/properties" xmlns:ns3="8b255197-ee5f-408d-9672-0299b9e76a23" xmlns:ns4="b25eb3f4-ab5c-4316-912c-bb5d9bf877a5" targetNamespace="http://schemas.microsoft.com/office/2006/metadata/properties" ma:root="true" ma:fieldsID="32b6d5af2e910d1906ed02b0f8c730b2" ns3:_="" ns4:_="">
    <xsd:import namespace="8b255197-ee5f-408d-9672-0299b9e76a23"/>
    <xsd:import namespace="b25eb3f4-ab5c-4316-912c-bb5d9bf877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5197-ee5f-408d-9672-0299b9e7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eb3f4-ab5c-4316-912c-bb5d9bf87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002437-4AF3-4361-A0D1-17A185C7D5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C04165-81C8-4E38-B21A-F20BFDF81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55197-ee5f-408d-9672-0299b9e76a23"/>
    <ds:schemaRef ds:uri="b25eb3f4-ab5c-4316-912c-bb5d9bf87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C90372-7482-4BFC-93DB-FA1F69FC342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b255197-ee5f-408d-9672-0299b9e76a23"/>
    <ds:schemaRef ds:uri="http://purl.org/dc/terms/"/>
    <ds:schemaRef ds:uri="b25eb3f4-ab5c-4316-912c-bb5d9bf877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563</Words>
  <Application>Microsoft Office PowerPoint</Application>
  <PresentationFormat>Widescreen</PresentationFormat>
  <Paragraphs>112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Hawley, Tammy D.</dc:creator>
  <cp:lastModifiedBy>Hawley, Tammy D.</cp:lastModifiedBy>
  <cp:revision>10</cp:revision>
  <dcterms:created xsi:type="dcterms:W3CDTF">2019-09-20T16:52:33Z</dcterms:created>
  <dcterms:modified xsi:type="dcterms:W3CDTF">2019-09-26T20:33:56Z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0x010100F162AA7F4F9B7E41A26B023E1E1BBDF9</vt:lpwstr>
  </property>
</Properties>
</file>